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088197727" r:id="rId5"/>
    <p:sldId id="13196" r:id="rId6"/>
    <p:sldId id="13218" r:id="rId7"/>
    <p:sldId id="2088197724" r:id="rId8"/>
    <p:sldId id="2088197725" r:id="rId9"/>
    <p:sldId id="2088197721" r:id="rId10"/>
    <p:sldId id="270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4207A5-50A8-AB22-29E4-4F85E0265770}" name="Sáez Armenteros, Aurora" initials="SAA" userId="S::Aurora.Saez@dnv.com::0c969eef-0f0e-4318-b10c-b9cb35817a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garno, Joyce" initials="DJ" lastIdx="3" clrIdx="0">
    <p:extLst>
      <p:ext uri="{19B8F6BF-5375-455C-9EA6-DF929625EA0E}">
        <p15:presenceInfo xmlns:p15="http://schemas.microsoft.com/office/powerpoint/2012/main" userId="S::Joyce.Dalgarno@dnv.com::c65a2452-83ce-4a07-9201-ef40fd668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7A3C0-03C0-45C8-9F50-610F076668A7}" vWet="2" dt="2022-09-28T10:31:23.035"/>
    <p1510:client id="{5FDCB527-F674-4A40-9D25-47D7222DB64B}" v="21" dt="2022-09-28T10:33:56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02"/>
      </p:cViewPr>
      <p:guideLst>
        <p:guide orient="horz" pos="8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r, Hans de" userId="0a9ea2e5-f13f-4846-a7ac-542e12f7555c" providerId="ADAL" clId="{DBD56EC4-F85C-45EF-BD44-3431F5F4EE55}"/>
    <pc:docChg chg="modSld">
      <pc:chgData name="Heer, Hans de" userId="0a9ea2e5-f13f-4846-a7ac-542e12f7555c" providerId="ADAL" clId="{DBD56EC4-F85C-45EF-BD44-3431F5F4EE55}" dt="2022-09-27T11:24:20.767" v="15" actId="20577"/>
      <pc:docMkLst>
        <pc:docMk/>
      </pc:docMkLst>
      <pc:sldChg chg="modSp mod">
        <pc:chgData name="Heer, Hans de" userId="0a9ea2e5-f13f-4846-a7ac-542e12f7555c" providerId="ADAL" clId="{DBD56EC4-F85C-45EF-BD44-3431F5F4EE55}" dt="2022-09-27T11:20:51.652" v="1" actId="6549"/>
        <pc:sldMkLst>
          <pc:docMk/>
          <pc:sldMk cId="4062234964" sldId="13196"/>
        </pc:sldMkLst>
        <pc:spChg chg="mod">
          <ac:chgData name="Heer, Hans de" userId="0a9ea2e5-f13f-4846-a7ac-542e12f7555c" providerId="ADAL" clId="{DBD56EC4-F85C-45EF-BD44-3431F5F4EE55}" dt="2022-09-27T11:20:51.652" v="1" actId="6549"/>
          <ac:spMkLst>
            <pc:docMk/>
            <pc:sldMk cId="4062234964" sldId="13196"/>
            <ac:spMk id="9" creationId="{01011D66-F1CD-4014-B850-65BE2651AA1F}"/>
          </ac:spMkLst>
        </pc:spChg>
        <pc:spChg chg="mod">
          <ac:chgData name="Heer, Hans de" userId="0a9ea2e5-f13f-4846-a7ac-542e12f7555c" providerId="ADAL" clId="{DBD56EC4-F85C-45EF-BD44-3431F5F4EE55}" dt="2022-09-27T11:19:37.930" v="0" actId="20577"/>
          <ac:spMkLst>
            <pc:docMk/>
            <pc:sldMk cId="4062234964" sldId="13196"/>
            <ac:spMk id="11" creationId="{EE887CCE-B14C-4097-BDE8-AB76678F39A9}"/>
          </ac:spMkLst>
        </pc:spChg>
      </pc:sldChg>
      <pc:sldChg chg="modSp mod">
        <pc:chgData name="Heer, Hans de" userId="0a9ea2e5-f13f-4846-a7ac-542e12f7555c" providerId="ADAL" clId="{DBD56EC4-F85C-45EF-BD44-3431F5F4EE55}" dt="2022-09-27T11:24:20.767" v="15" actId="20577"/>
        <pc:sldMkLst>
          <pc:docMk/>
          <pc:sldMk cId="2631835488" sldId="2088197721"/>
        </pc:sldMkLst>
        <pc:spChg chg="mod">
          <ac:chgData name="Heer, Hans de" userId="0a9ea2e5-f13f-4846-a7ac-542e12f7555c" providerId="ADAL" clId="{DBD56EC4-F85C-45EF-BD44-3431F5F4EE55}" dt="2022-09-27T11:24:20.767" v="15" actId="20577"/>
          <ac:spMkLst>
            <pc:docMk/>
            <pc:sldMk cId="2631835488" sldId="2088197721"/>
            <ac:spMk id="5" creationId="{4A3AABBE-EDE0-4FE8-BE2F-9BA8005DBF81}"/>
          </ac:spMkLst>
        </pc:spChg>
      </pc:sldChg>
      <pc:sldChg chg="modSp mod">
        <pc:chgData name="Heer, Hans de" userId="0a9ea2e5-f13f-4846-a7ac-542e12f7555c" providerId="ADAL" clId="{DBD56EC4-F85C-45EF-BD44-3431F5F4EE55}" dt="2022-09-27T11:22:44.805" v="7" actId="20577"/>
        <pc:sldMkLst>
          <pc:docMk/>
          <pc:sldMk cId="2620747526" sldId="2088197724"/>
        </pc:sldMkLst>
        <pc:spChg chg="mod">
          <ac:chgData name="Heer, Hans de" userId="0a9ea2e5-f13f-4846-a7ac-542e12f7555c" providerId="ADAL" clId="{DBD56EC4-F85C-45EF-BD44-3431F5F4EE55}" dt="2022-09-27T11:22:23.368" v="5" actId="20577"/>
          <ac:spMkLst>
            <pc:docMk/>
            <pc:sldMk cId="2620747526" sldId="2088197724"/>
            <ac:spMk id="19" creationId="{BA8DB6E6-27D6-4502-A965-94F6D523B1F8}"/>
          </ac:spMkLst>
        </pc:spChg>
        <pc:spChg chg="mod">
          <ac:chgData name="Heer, Hans de" userId="0a9ea2e5-f13f-4846-a7ac-542e12f7555c" providerId="ADAL" clId="{DBD56EC4-F85C-45EF-BD44-3431F5F4EE55}" dt="2022-09-27T11:22:44.805" v="7" actId="20577"/>
          <ac:spMkLst>
            <pc:docMk/>
            <pc:sldMk cId="2620747526" sldId="2088197724"/>
            <ac:spMk id="20" creationId="{78D697F7-E937-4D36-B565-A73BC1E9B622}"/>
          </ac:spMkLst>
        </pc:spChg>
      </pc:sldChg>
      <pc:sldChg chg="delCm">
        <pc:chgData name="Heer, Hans de" userId="0a9ea2e5-f13f-4846-a7ac-542e12f7555c" providerId="ADAL" clId="{DBD56EC4-F85C-45EF-BD44-3431F5F4EE55}" dt="2022-09-27T11:23:06.402" v="8"/>
        <pc:sldMkLst>
          <pc:docMk/>
          <pc:sldMk cId="3076845131" sldId="2088197725"/>
        </pc:sldMkLst>
      </pc:sldChg>
    </pc:docChg>
  </pc:docChgLst>
  <pc:docChgLst>
    <pc:chgData name="Sáez Armenteros, Aurora" userId="0c969eef-0f0e-4318-b10c-b9cb35817ae7" providerId="ADAL" clId="{5FDCB527-F674-4A40-9D25-47D7222DB64B}"/>
    <pc:docChg chg="undo custSel modSld">
      <pc:chgData name="Sáez Armenteros, Aurora" userId="0c969eef-0f0e-4318-b10c-b9cb35817ae7" providerId="ADAL" clId="{5FDCB527-F674-4A40-9D25-47D7222DB64B}" dt="2022-09-28T10:33:56.491" v="22" actId="1076"/>
      <pc:docMkLst>
        <pc:docMk/>
      </pc:docMkLst>
      <pc:sldChg chg="modSp mod">
        <pc:chgData name="Sáez Armenteros, Aurora" userId="0c969eef-0f0e-4318-b10c-b9cb35817ae7" providerId="ADAL" clId="{5FDCB527-F674-4A40-9D25-47D7222DB64B}" dt="2022-09-27T08:11:25.556" v="0" actId="11"/>
        <pc:sldMkLst>
          <pc:docMk/>
          <pc:sldMk cId="2631835488" sldId="2088197721"/>
        </pc:sldMkLst>
        <pc:spChg chg="mod">
          <ac:chgData name="Sáez Armenteros, Aurora" userId="0c969eef-0f0e-4318-b10c-b9cb35817ae7" providerId="ADAL" clId="{5FDCB527-F674-4A40-9D25-47D7222DB64B}" dt="2022-09-27T08:11:25.556" v="0" actId="11"/>
          <ac:spMkLst>
            <pc:docMk/>
            <pc:sldMk cId="2631835488" sldId="2088197721"/>
            <ac:spMk id="5" creationId="{4A3AABBE-EDE0-4FE8-BE2F-9BA8005DBF81}"/>
          </ac:spMkLst>
        </pc:spChg>
      </pc:sldChg>
      <pc:sldChg chg="addSp delSp modSp mod">
        <pc:chgData name="Sáez Armenteros, Aurora" userId="0c969eef-0f0e-4318-b10c-b9cb35817ae7" providerId="ADAL" clId="{5FDCB527-F674-4A40-9D25-47D7222DB64B}" dt="2022-09-28T10:33:56.491" v="22" actId="1076"/>
        <pc:sldMkLst>
          <pc:docMk/>
          <pc:sldMk cId="3076845131" sldId="2088197725"/>
        </pc:sldMkLst>
        <pc:spChg chg="mod">
          <ac:chgData name="Sáez Armenteros, Aurora" userId="0c969eef-0f0e-4318-b10c-b9cb35817ae7" providerId="ADAL" clId="{5FDCB527-F674-4A40-9D25-47D7222DB64B}" dt="2022-09-27T08:13:59.230" v="9" actId="1076"/>
          <ac:spMkLst>
            <pc:docMk/>
            <pc:sldMk cId="3076845131" sldId="2088197725"/>
            <ac:spMk id="6" creationId="{834FB8DC-F6BC-4581-9227-01C6A0AA11E0}"/>
          </ac:spMkLst>
        </pc:spChg>
        <pc:spChg chg="add del">
          <ac:chgData name="Sáez Armenteros, Aurora" userId="0c969eef-0f0e-4318-b10c-b9cb35817ae7" providerId="ADAL" clId="{5FDCB527-F674-4A40-9D25-47D7222DB64B}" dt="2022-09-28T10:31:23.240" v="12" actId="22"/>
          <ac:spMkLst>
            <pc:docMk/>
            <pc:sldMk cId="3076845131" sldId="2088197725"/>
            <ac:spMk id="10" creationId="{AD5C5749-B9E7-4A4F-A2ED-5FA870856FF5}"/>
          </ac:spMkLst>
        </pc:spChg>
        <pc:graphicFrameChg chg="del">
          <ac:chgData name="Sáez Armenteros, Aurora" userId="0c969eef-0f0e-4318-b10c-b9cb35817ae7" providerId="ADAL" clId="{5FDCB527-F674-4A40-9D25-47D7222DB64B}" dt="2022-09-27T08:12:45.071" v="3" actId="478"/>
          <ac:graphicFrameMkLst>
            <pc:docMk/>
            <pc:sldMk cId="3076845131" sldId="2088197725"/>
            <ac:graphicFrameMk id="9" creationId="{06AC9A5E-EE34-4B28-8114-553B96A2D975}"/>
          </ac:graphicFrameMkLst>
        </pc:graphicFrameChg>
        <pc:graphicFrameChg chg="del">
          <ac:chgData name="Sáez Armenteros, Aurora" userId="0c969eef-0f0e-4318-b10c-b9cb35817ae7" providerId="ADAL" clId="{5FDCB527-F674-4A40-9D25-47D7222DB64B}" dt="2022-09-27T08:12:58.235" v="6" actId="478"/>
          <ac:graphicFrameMkLst>
            <pc:docMk/>
            <pc:sldMk cId="3076845131" sldId="2088197725"/>
            <ac:graphicFrameMk id="11" creationId="{659D7F99-5ED7-4468-B073-09A7BA6D443A}"/>
          </ac:graphicFrameMkLst>
        </pc:graphicFrameChg>
        <pc:graphicFrameChg chg="add del mod">
          <ac:chgData name="Sáez Armenteros, Aurora" userId="0c969eef-0f0e-4318-b10c-b9cb35817ae7" providerId="ADAL" clId="{5FDCB527-F674-4A40-9D25-47D7222DB64B}" dt="2022-09-28T10:33:52.982" v="21" actId="478"/>
          <ac:graphicFrameMkLst>
            <pc:docMk/>
            <pc:sldMk cId="3076845131" sldId="2088197725"/>
            <ac:graphicFrameMk id="12" creationId="{1C9E9D1B-A4B5-4B17-8CE7-E09EE3D1383D}"/>
          </ac:graphicFrameMkLst>
        </pc:graphicFrameChg>
        <pc:graphicFrameChg chg="add del mod">
          <ac:chgData name="Sáez Armenteros, Aurora" userId="0c969eef-0f0e-4318-b10c-b9cb35817ae7" providerId="ADAL" clId="{5FDCB527-F674-4A40-9D25-47D7222DB64B}" dt="2022-09-28T10:33:49.627" v="20" actId="478"/>
          <ac:graphicFrameMkLst>
            <pc:docMk/>
            <pc:sldMk cId="3076845131" sldId="2088197725"/>
            <ac:graphicFrameMk id="13" creationId="{34867B64-8EEE-4090-A60F-E552A5590DEA}"/>
          </ac:graphicFrameMkLst>
        </pc:graphicFrameChg>
        <pc:picChg chg="add mod">
          <ac:chgData name="Sáez Armenteros, Aurora" userId="0c969eef-0f0e-4318-b10c-b9cb35817ae7" providerId="ADAL" clId="{5FDCB527-F674-4A40-9D25-47D7222DB64B}" dt="2022-09-27T08:12:48.521" v="4" actId="1076"/>
          <ac:picMkLst>
            <pc:docMk/>
            <pc:sldMk cId="3076845131" sldId="2088197725"/>
            <ac:picMk id="2" creationId="{4D94C3B8-A7CD-43A9-AB39-8FBBB0649A93}"/>
          </ac:picMkLst>
        </pc:picChg>
        <pc:picChg chg="add del mod">
          <ac:chgData name="Sáez Armenteros, Aurora" userId="0c969eef-0f0e-4318-b10c-b9cb35817ae7" providerId="ADAL" clId="{5FDCB527-F674-4A40-9D25-47D7222DB64B}" dt="2022-09-28T10:31:20.669" v="10" actId="478"/>
          <ac:picMkLst>
            <pc:docMk/>
            <pc:sldMk cId="3076845131" sldId="2088197725"/>
            <ac:picMk id="5" creationId="{17CD405B-92B8-43D3-94AB-C17426A66349}"/>
          </ac:picMkLst>
        </pc:picChg>
        <pc:picChg chg="add del">
          <ac:chgData name="Sáez Armenteros, Aurora" userId="0c969eef-0f0e-4318-b10c-b9cb35817ae7" providerId="ADAL" clId="{5FDCB527-F674-4A40-9D25-47D7222DB64B}" dt="2022-09-28T10:31:38.146" v="14" actId="478"/>
          <ac:picMkLst>
            <pc:docMk/>
            <pc:sldMk cId="3076845131" sldId="2088197725"/>
            <ac:picMk id="9" creationId="{800D3DE6-669A-4669-82F3-DA30C5DC26BB}"/>
          </ac:picMkLst>
        </pc:picChg>
        <pc:picChg chg="add mod">
          <ac:chgData name="Sáez Armenteros, Aurora" userId="0c969eef-0f0e-4318-b10c-b9cb35817ae7" providerId="ADAL" clId="{5FDCB527-F674-4A40-9D25-47D7222DB64B}" dt="2022-09-28T10:33:56.491" v="22" actId="1076"/>
          <ac:picMkLst>
            <pc:docMk/>
            <pc:sldMk cId="3076845131" sldId="2088197725"/>
            <ac:picMk id="11" creationId="{3BF10C75-5B0D-442B-873C-B3AA268DF0C8}"/>
          </ac:picMkLst>
        </pc:picChg>
      </pc:sldChg>
    </pc:docChg>
  </pc:docChgLst>
  <pc:docChgLst>
    <pc:chgData name="Heer, Hans de" userId="0a9ea2e5-f13f-4846-a7ac-542e12f7555c" providerId="ADAL" clId="{FDD3B9CC-06F8-40F3-B262-5F1EE515BAA3}"/>
    <pc:docChg chg="custSel modSld">
      <pc:chgData name="Heer, Hans de" userId="0a9ea2e5-f13f-4846-a7ac-542e12f7555c" providerId="ADAL" clId="{FDD3B9CC-06F8-40F3-B262-5F1EE515BAA3}" dt="2022-09-27T06:52:50.636" v="128" actId="20577"/>
      <pc:docMkLst>
        <pc:docMk/>
      </pc:docMkLst>
      <pc:sldChg chg="modSp mod delCm modCm">
        <pc:chgData name="Heer, Hans de" userId="0a9ea2e5-f13f-4846-a7ac-542e12f7555c" providerId="ADAL" clId="{FDD3B9CC-06F8-40F3-B262-5F1EE515BAA3}" dt="2022-09-27T06:42:28.899" v="15" actId="20577"/>
        <pc:sldMkLst>
          <pc:docMk/>
          <pc:sldMk cId="4062234964" sldId="13196"/>
        </pc:sldMkLst>
        <pc:spChg chg="mod">
          <ac:chgData name="Heer, Hans de" userId="0a9ea2e5-f13f-4846-a7ac-542e12f7555c" providerId="ADAL" clId="{FDD3B9CC-06F8-40F3-B262-5F1EE515BAA3}" dt="2022-09-27T06:42:28.899" v="15" actId="20577"/>
          <ac:spMkLst>
            <pc:docMk/>
            <pc:sldMk cId="4062234964" sldId="13196"/>
            <ac:spMk id="9" creationId="{01011D66-F1CD-4014-B850-65BE2651AA1F}"/>
          </ac:spMkLst>
        </pc:spChg>
      </pc:sldChg>
      <pc:sldChg chg="modSp mod delCm">
        <pc:chgData name="Heer, Hans de" userId="0a9ea2e5-f13f-4846-a7ac-542e12f7555c" providerId="ADAL" clId="{FDD3B9CC-06F8-40F3-B262-5F1EE515BAA3}" dt="2022-09-27T06:43:23.988" v="19"/>
        <pc:sldMkLst>
          <pc:docMk/>
          <pc:sldMk cId="1863010761" sldId="13218"/>
        </pc:sldMkLst>
        <pc:spChg chg="mod">
          <ac:chgData name="Heer, Hans de" userId="0a9ea2e5-f13f-4846-a7ac-542e12f7555c" providerId="ADAL" clId="{FDD3B9CC-06F8-40F3-B262-5F1EE515BAA3}" dt="2022-09-27T06:43:04.699" v="18" actId="404"/>
          <ac:spMkLst>
            <pc:docMk/>
            <pc:sldMk cId="1863010761" sldId="13218"/>
            <ac:spMk id="3" creationId="{377326C3-5EFA-4217-8311-42BE58EED414}"/>
          </ac:spMkLst>
        </pc:spChg>
      </pc:sldChg>
      <pc:sldChg chg="modSp mod">
        <pc:chgData name="Heer, Hans de" userId="0a9ea2e5-f13f-4846-a7ac-542e12f7555c" providerId="ADAL" clId="{FDD3B9CC-06F8-40F3-B262-5F1EE515BAA3}" dt="2022-09-27T06:52:50.636" v="128" actId="20577"/>
        <pc:sldMkLst>
          <pc:docMk/>
          <pc:sldMk cId="2631835488" sldId="2088197721"/>
        </pc:sldMkLst>
        <pc:spChg chg="mod">
          <ac:chgData name="Heer, Hans de" userId="0a9ea2e5-f13f-4846-a7ac-542e12f7555c" providerId="ADAL" clId="{FDD3B9CC-06F8-40F3-B262-5F1EE515BAA3}" dt="2022-09-27T06:52:50.636" v="128" actId="20577"/>
          <ac:spMkLst>
            <pc:docMk/>
            <pc:sldMk cId="2631835488" sldId="2088197721"/>
            <ac:spMk id="5" creationId="{4A3AABBE-EDE0-4FE8-BE2F-9BA8005DBF81}"/>
          </ac:spMkLst>
        </pc:spChg>
      </pc:sldChg>
      <pc:sldChg chg="addSp delSp modSp mod delCm modCm">
        <pc:chgData name="Heer, Hans de" userId="0a9ea2e5-f13f-4846-a7ac-542e12f7555c" providerId="ADAL" clId="{FDD3B9CC-06F8-40F3-B262-5F1EE515BAA3}" dt="2022-09-27T06:49:42.288" v="112"/>
        <pc:sldMkLst>
          <pc:docMk/>
          <pc:sldMk cId="3076845131" sldId="2088197725"/>
        </pc:sldMkLst>
        <pc:spChg chg="mod">
          <ac:chgData name="Heer, Hans de" userId="0a9ea2e5-f13f-4846-a7ac-542e12f7555c" providerId="ADAL" clId="{FDD3B9CC-06F8-40F3-B262-5F1EE515BAA3}" dt="2022-09-27T06:49:35.909" v="111" actId="20577"/>
          <ac:spMkLst>
            <pc:docMk/>
            <pc:sldMk cId="3076845131" sldId="2088197725"/>
            <ac:spMk id="4" creationId="{5A2591CE-A0FB-4E9E-B66A-B865DBACBD90}"/>
          </ac:spMkLst>
        </pc:spChg>
        <pc:graphicFrameChg chg="add mod">
          <ac:chgData name="Heer, Hans de" userId="0a9ea2e5-f13f-4846-a7ac-542e12f7555c" providerId="ADAL" clId="{FDD3B9CC-06F8-40F3-B262-5F1EE515BAA3}" dt="2022-09-27T06:46:50.583" v="76" actId="1035"/>
          <ac:graphicFrameMkLst>
            <pc:docMk/>
            <pc:sldMk cId="3076845131" sldId="2088197725"/>
            <ac:graphicFrameMk id="9" creationId="{06AC9A5E-EE34-4B28-8114-553B96A2D975}"/>
          </ac:graphicFrameMkLst>
        </pc:graphicFrameChg>
        <pc:graphicFrameChg chg="add mod">
          <ac:chgData name="Heer, Hans de" userId="0a9ea2e5-f13f-4846-a7ac-542e12f7555c" providerId="ADAL" clId="{FDD3B9CC-06F8-40F3-B262-5F1EE515BAA3}" dt="2022-09-27T06:46:50.583" v="76" actId="1035"/>
          <ac:graphicFrameMkLst>
            <pc:docMk/>
            <pc:sldMk cId="3076845131" sldId="2088197725"/>
            <ac:graphicFrameMk id="11" creationId="{659D7F99-5ED7-4468-B073-09A7BA6D443A}"/>
          </ac:graphicFrameMkLst>
        </pc:graphicFrameChg>
        <pc:picChg chg="del">
          <ac:chgData name="Heer, Hans de" userId="0a9ea2e5-f13f-4846-a7ac-542e12f7555c" providerId="ADAL" clId="{FDD3B9CC-06F8-40F3-B262-5F1EE515BAA3}" dt="2022-09-27T06:46:31.388" v="20" actId="478"/>
          <ac:picMkLst>
            <pc:docMk/>
            <pc:sldMk cId="3076845131" sldId="2088197725"/>
            <ac:picMk id="10" creationId="{B4FC412D-AB08-4DA0-B9DB-E7CC8653CDB5}"/>
          </ac:picMkLst>
        </pc:picChg>
        <pc:picChg chg="del">
          <ac:chgData name="Heer, Hans de" userId="0a9ea2e5-f13f-4846-a7ac-542e12f7555c" providerId="ADAL" clId="{FDD3B9CC-06F8-40F3-B262-5F1EE515BAA3}" dt="2022-09-27T06:46:32.342" v="21" actId="478"/>
          <ac:picMkLst>
            <pc:docMk/>
            <pc:sldMk cId="3076845131" sldId="2088197725"/>
            <ac:picMk id="12" creationId="{75D72B30-4AD5-4C4D-861D-33F5401CF4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28 September 2022</a:t>
            </a:fld>
            <a:endParaRPr lang="en-GB" sz="80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615732" y="238993"/>
            <a:ext cx="755843" cy="322808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685800"/>
            <a:ext cx="6138000" cy="345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000" y="4343400"/>
            <a:ext cx="6138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28 September 2022</a:t>
            </a:fld>
            <a:endParaRPr lang="en-GB" sz="80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2526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1520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1896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29440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0359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77952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378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28 September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28 September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47769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©2022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47769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©2022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28 September 2022</a:t>
            </a:fld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Insert date DD Month Year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147116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28 September 2022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47769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©2022</a:t>
            </a: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1767D9C-B582-4FD7-96BE-63F972E65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3" name="Top white Text Placeholder 62">
            <a:extLst>
              <a:ext uri="{FF2B5EF4-FFF2-40B4-BE49-F238E27FC236}">
                <a16:creationId xmlns:a16="http://schemas.microsoft.com/office/drawing/2014/main" id="{01102770-EAE1-45E8-856A-A33FC9C2D51A}"/>
              </a:ext>
            </a:extLst>
          </p:cNvPr>
          <p:cNvSpPr txBox="1">
            <a:spLocks/>
          </p:cNvSpPr>
          <p:nvPr/>
        </p:nvSpPr>
        <p:spPr>
          <a:xfrm>
            <a:off x="649620" y="-1"/>
            <a:ext cx="6407150" cy="3429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00" b="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</a:p>
        </p:txBody>
      </p:sp>
      <p:sp>
        <p:nvSpPr>
          <p:cNvPr id="14" name="Top blue Text Placeholder 64">
            <a:extLst>
              <a:ext uri="{FF2B5EF4-FFF2-40B4-BE49-F238E27FC236}">
                <a16:creationId xmlns:a16="http://schemas.microsoft.com/office/drawing/2014/main" id="{8E86447C-F957-4820-B02C-25D16AD9FAAA}"/>
              </a:ext>
            </a:extLst>
          </p:cNvPr>
          <p:cNvSpPr txBox="1">
            <a:spLocks/>
          </p:cNvSpPr>
          <p:nvPr/>
        </p:nvSpPr>
        <p:spPr>
          <a:xfrm>
            <a:off x="649870" y="3390298"/>
            <a:ext cx="6408000" cy="123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00" b="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</a:p>
        </p:txBody>
      </p:sp>
      <p:sp>
        <p:nvSpPr>
          <p:cNvPr id="15" name="Logo Text Placeholder 66">
            <a:extLst>
              <a:ext uri="{FF2B5EF4-FFF2-40B4-BE49-F238E27FC236}">
                <a16:creationId xmlns:a16="http://schemas.microsoft.com/office/drawing/2014/main" id="{AC37DF15-84B7-4EEA-8EA0-16E672A14A76}"/>
              </a:ext>
            </a:extLst>
          </p:cNvPr>
          <p:cNvSpPr txBox="1">
            <a:spLocks/>
          </p:cNvSpPr>
          <p:nvPr/>
        </p:nvSpPr>
        <p:spPr>
          <a:xfrm>
            <a:off x="1034945" y="539999"/>
            <a:ext cx="1702800" cy="7272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00" b="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</a:p>
        </p:txBody>
      </p:sp>
      <p:sp>
        <p:nvSpPr>
          <p:cNvPr id="16" name="Tagline Text Placeholder 68">
            <a:extLst>
              <a:ext uri="{FF2B5EF4-FFF2-40B4-BE49-F238E27FC236}">
                <a16:creationId xmlns:a16="http://schemas.microsoft.com/office/drawing/2014/main" id="{505F3217-0331-481B-8BE4-5FBF8987D2C0}"/>
              </a:ext>
            </a:extLst>
          </p:cNvPr>
          <p:cNvSpPr txBox="1">
            <a:spLocks/>
          </p:cNvSpPr>
          <p:nvPr/>
        </p:nvSpPr>
        <p:spPr>
          <a:xfrm>
            <a:off x="4825870" y="540000"/>
            <a:ext cx="1702800" cy="11160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00" b="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25CFCC-2AFD-43F8-8513-2343D3976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415" y="2007837"/>
            <a:ext cx="5320800" cy="612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Demand-side flexibility</a:t>
            </a:r>
            <a:br>
              <a:rPr lang="en-GB"/>
            </a:br>
            <a:endParaRPr lang="en-GB" sz="4000" b="1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81C1C14-6BE0-4D39-A231-1861B9DEB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415" y="3690156"/>
            <a:ext cx="5342402" cy="31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/>
              <a:t>Hans de Heer</a:t>
            </a:r>
          </a:p>
          <a:p>
            <a:pPr>
              <a:lnSpc>
                <a:spcPct val="100000"/>
              </a:lnSpc>
            </a:pPr>
            <a:r>
              <a:rPr lang="en-GB"/>
              <a:t>28</a:t>
            </a:r>
            <a:r>
              <a:rPr lang="en-GB" baseline="30000"/>
              <a:t>th</a:t>
            </a:r>
            <a:r>
              <a:rPr lang="en-GB"/>
              <a:t> September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9F886F-F682-4FD2-BD60-D3C3CE5BE1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2415" y="2829211"/>
            <a:ext cx="5823056" cy="259200"/>
          </a:xfrm>
        </p:spPr>
        <p:txBody>
          <a:bodyPr>
            <a:noAutofit/>
          </a:bodyPr>
          <a:lstStyle/>
          <a:p>
            <a:r>
              <a:rPr lang="en-GB" sz="2000" b="1"/>
              <a:t>Quantification of the benefits in 2030 for EU-27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C19255A-E753-4DAC-83AF-91CEF608E3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157212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237EA8B-7CAC-4CAD-867C-E9BCD45C2B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0467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6EB311-6375-4999-BB1B-DA943A03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7644482" cy="936000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The role of demand-side flexibility in a future, carbon-low energy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433D-87D5-4456-8B97-E4788D70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011D66-F1CD-4014-B850-65BE2651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232" y="2492895"/>
            <a:ext cx="3521887" cy="3030683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txBody>
          <a:bodyPr lIns="108000" tIns="108000" rIns="108000" bIns="108000" anchor="t" anchorCtr="0"/>
          <a:lstStyle/>
          <a:p>
            <a:pPr>
              <a:spcAft>
                <a:spcPct val="5000"/>
              </a:spcAft>
              <a:defRPr/>
            </a:pPr>
            <a:r>
              <a:rPr lang="en-GB" sz="2200" b="1" dirty="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rPr>
              <a:t>Scope</a:t>
            </a:r>
          </a:p>
          <a:p>
            <a:pPr>
              <a:spcAft>
                <a:spcPct val="5000"/>
              </a:spcAft>
              <a:defRPr/>
            </a:pPr>
            <a:br>
              <a:rPr lang="en-GB" sz="1400" dirty="0">
                <a:ea typeface="Verdana"/>
                <a:cs typeface="Verdana" pitchFamily="34" charset="0"/>
              </a:rPr>
            </a:br>
            <a:r>
              <a:rPr lang="en-GB" sz="1400" dirty="0">
                <a:solidFill>
                  <a:srgbClr val="FFFFFF"/>
                </a:solidFill>
                <a:ea typeface="Verdana"/>
                <a:cs typeface="Verdana" pitchFamily="34" charset="0"/>
              </a:rPr>
              <a:t>In this study, DSF:</a:t>
            </a:r>
          </a:p>
          <a:p>
            <a:pPr marL="180975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includes flexibility from buildings, electric vehicles and industry</a:t>
            </a:r>
          </a:p>
          <a:p>
            <a:pPr marL="180975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includes demand management, energy storage and distributed generation </a:t>
            </a:r>
          </a:p>
          <a:p>
            <a:pPr marL="180975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FFFFFF"/>
                </a:solidFill>
                <a:ea typeface="Verdana"/>
                <a:cs typeface="Verdana" pitchFamily="34" charset="0"/>
              </a:rPr>
              <a:t>excludes large-scale batteries, electrolysers and central generation assets</a:t>
            </a:r>
          </a:p>
          <a:p>
            <a:pPr>
              <a:spcAft>
                <a:spcPct val="5000"/>
              </a:spcAft>
              <a:defRPr/>
            </a:pPr>
            <a:endParaRPr lang="en-GB" sz="2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C458946-C939-4F99-8490-7A7A5BBC5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814" y="2486549"/>
            <a:ext cx="3521887" cy="3030683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txBody>
          <a:bodyPr lIns="108000" tIns="108000" rIns="108000" bIns="108000" anchor="t" anchorCtr="0"/>
          <a:lstStyle/>
          <a:p>
            <a:pPr lvl="0">
              <a:spcAft>
                <a:spcPct val="5000"/>
              </a:spcAft>
              <a:defRPr/>
            </a:pPr>
            <a:r>
              <a:rPr lang="en-GB" sz="22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Objectives</a:t>
            </a:r>
          </a:p>
          <a:p>
            <a:pPr lvl="0">
              <a:spcAft>
                <a:spcPct val="5000"/>
              </a:spcAft>
              <a:defRPr/>
            </a:pPr>
            <a:endParaRPr lang="en-GB" sz="2200" b="1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180975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ea typeface="Verdana"/>
                <a:cs typeface="Verdana" pitchFamily="34" charset="0"/>
              </a:rPr>
              <a:t>Quantify the potential benefits of a full deployment of DSF in the EU by 2030</a:t>
            </a:r>
            <a:endParaRPr lang="en-US" dirty="0">
              <a:solidFill>
                <a:schemeClr val="tx2"/>
              </a:solidFill>
            </a:endParaRPr>
          </a:p>
          <a:p>
            <a:pPr marL="180975" lvl="0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Identify the role of DSF against the Fit for 55 and </a:t>
            </a:r>
            <a:r>
              <a:rPr lang="en-US" sz="1400" dirty="0" err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REPowerEU</a:t>
            </a:r>
            <a:r>
              <a:rPr lang="en-US" sz="14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objectives</a:t>
            </a:r>
          </a:p>
          <a:p>
            <a:pPr marL="180975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ea typeface="Verdana"/>
                <a:cs typeface="Verdana" pitchFamily="34" charset="0"/>
              </a:rPr>
              <a:t>Examine all relevant markets </a:t>
            </a:r>
            <a:endParaRPr lang="en-GB" sz="1400" dirty="0">
              <a:solidFill>
                <a:schemeClr val="tx2"/>
              </a:solidFill>
              <a:ea typeface="Verdana"/>
              <a:cs typeface="Verdana" pitchFamily="34" charset="0"/>
            </a:endParaRPr>
          </a:p>
          <a:p>
            <a:pPr marL="180975" lvl="0" indent="-180975">
              <a:spcAft>
                <a:spcPct val="5000"/>
              </a:spcAft>
              <a:defRPr/>
            </a:pPr>
            <a:endParaRPr lang="en-US" sz="14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Aft>
                <a:spcPct val="5000"/>
              </a:spcAft>
              <a:defRPr/>
            </a:pPr>
            <a:endParaRPr lang="en-GB" sz="28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E887CCE-B14C-4097-BDE8-AB76678F3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895"/>
            <a:ext cx="3521887" cy="3030683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txBody>
          <a:bodyPr lIns="108000" tIns="108000" rIns="108000" bIns="108000" anchor="t" anchorCtr="0"/>
          <a:lstStyle/>
          <a:p>
            <a:pPr lvl="0">
              <a:spcAft>
                <a:spcPct val="5000"/>
              </a:spcAft>
              <a:defRPr/>
            </a:pPr>
            <a:r>
              <a:rPr lang="en-GB" sz="2200" b="1" dirty="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rPr>
              <a:t>Why this study?</a:t>
            </a:r>
          </a:p>
          <a:p>
            <a:pPr lvl="0">
              <a:spcAft>
                <a:spcPct val="5000"/>
              </a:spcAft>
              <a:defRPr/>
            </a:pPr>
            <a:endParaRPr lang="en-GB" sz="1400" dirty="0">
              <a:solidFill>
                <a:srgbClr val="FFFFFF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lvl="0">
              <a:spcAft>
                <a:spcPct val="5000"/>
              </a:spcAft>
              <a:defRPr/>
            </a:pPr>
            <a:r>
              <a:rPr lang="en-GB" sz="14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Demand-side flexibility (DSF)…</a:t>
            </a:r>
          </a:p>
          <a:p>
            <a:pPr marL="180975" lvl="0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is a frequently overlooked solution in policy decisions</a:t>
            </a:r>
          </a:p>
          <a:p>
            <a:pPr marL="180975" lvl="0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lacks visibility as a reliable, efficient and climate-friendly solution </a:t>
            </a:r>
          </a:p>
          <a:p>
            <a:pPr marL="180975" lvl="0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has unclear potential as it has never been systematically quantified</a:t>
            </a:r>
          </a:p>
          <a:p>
            <a:pPr marL="180975" lvl="0" indent="-180975">
              <a:spcAft>
                <a:spcPct val="50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still faces regulatory barriers due to a slow implementation of the electricity market directive </a:t>
            </a:r>
            <a:endParaRPr lang="en-GB" sz="140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  <a:p>
            <a:pPr marL="180975" lvl="0" indent="-180975">
              <a:spcAft>
                <a:spcPct val="5000"/>
              </a:spcAft>
              <a:defRPr/>
            </a:pPr>
            <a:br>
              <a:rPr lang="en-GB" sz="14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140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7326C3-5EFA-4217-8311-42BE58EE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5426262" cy="936000"/>
          </a:xfrm>
        </p:spPr>
        <p:txBody>
          <a:bodyPr/>
          <a:lstStyle/>
          <a:p>
            <a:r>
              <a:rPr lang="en-GB" sz="3200" dirty="0"/>
              <a:t>DSF improves efficiency, reliability and sustainability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591CE-A0FB-4E9E-B66A-B865DBACB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en-GB" sz="2000" dirty="0">
                <a:effectLst/>
                <a:latin typeface="Arial"/>
                <a:ea typeface="SimSun"/>
                <a:cs typeface="Arial"/>
              </a:rPr>
              <a:t>EU’s 55% GHG reduction target by 2030, will be achieved and exceeded by a full deployment of the DSF potential, but would not be met without DSF</a:t>
            </a:r>
          </a:p>
          <a:p>
            <a:pPr marL="179705" indent="-179705"/>
            <a:r>
              <a:rPr lang="en-GB" sz="2000" dirty="0">
                <a:effectLst/>
                <a:latin typeface="Arial"/>
                <a:ea typeface="SimSun"/>
                <a:cs typeface="Arial"/>
              </a:rPr>
              <a:t>In 2030, the power system can serve all demand all year long, when the DSF potential is fully deployed. Thi</a:t>
            </a:r>
            <a:r>
              <a:rPr lang="en-GB" dirty="0">
                <a:latin typeface="Arial"/>
                <a:ea typeface="SimSun"/>
                <a:cs typeface="Arial"/>
              </a:rPr>
              <a:t>s is not the case without DSF deployment</a:t>
            </a:r>
            <a:endParaRPr lang="en-GB" sz="2000" dirty="0">
              <a:effectLst/>
              <a:latin typeface="Arial"/>
              <a:ea typeface="SimSun"/>
              <a:cs typeface="Arial"/>
            </a:endParaRPr>
          </a:p>
          <a:p>
            <a:pPr marL="179705" indent="-179705"/>
            <a:r>
              <a:rPr lang="en-GB" dirty="0">
                <a:latin typeface="Arial"/>
                <a:ea typeface="SimSun"/>
                <a:cs typeface="Arial"/>
              </a:rPr>
              <a:t>Main value of DSF is created in wholesale markets, yet the value for adequacy, balancing and grid infrastructure is still relevant </a:t>
            </a:r>
            <a:endParaRPr lang="en-GB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  <a:p>
            <a:pPr marL="179705" indent="-179705"/>
            <a:endParaRPr lang="en-GB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0B983-0D32-4B6B-95C6-40015636A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4FB8DC-F6BC-4581-9227-01C6A0AA11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88249-10B8-4662-8F52-15DF32F0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Placeholder 7" descr="A picture containing water, sky, boat&#10;&#10;Description automatically generated">
            <a:extLst>
              <a:ext uri="{FF2B5EF4-FFF2-40B4-BE49-F238E27FC236}">
                <a16:creationId xmlns:a16="http://schemas.microsoft.com/office/drawing/2014/main" id="{7A26FB90-59FD-4178-8221-34D062E69A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r="20396"/>
          <a:stretch>
            <a:fillRect/>
          </a:stretch>
        </p:blipFill>
        <p:spPr>
          <a:xfrm>
            <a:off x="6096000" y="0"/>
            <a:ext cx="6096000" cy="6861175"/>
          </a:xfrm>
        </p:spPr>
      </p:pic>
    </p:spTree>
    <p:extLst>
      <p:ext uri="{BB962C8B-B14F-4D97-AF65-F5344CB8AC3E}">
        <p14:creationId xmlns:p14="http://schemas.microsoft.com/office/powerpoint/2010/main" val="18630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gh angle view of a bridge&#10;&#10;Description automatically generated with low confidence">
            <a:extLst>
              <a:ext uri="{FF2B5EF4-FFF2-40B4-BE49-F238E27FC236}">
                <a16:creationId xmlns:a16="http://schemas.microsoft.com/office/drawing/2014/main" id="{F28B22EF-FDE7-440D-A6A2-249EC2E4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4" b="20740"/>
          <a:stretch/>
        </p:blipFill>
        <p:spPr>
          <a:xfrm>
            <a:off x="1380" y="0"/>
            <a:ext cx="12190620" cy="60467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EABF4-3FC9-4A6B-B200-886BC14B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11BE9-1D88-42C2-A307-16179E660824}"/>
              </a:ext>
            </a:extLst>
          </p:cNvPr>
          <p:cNvSpPr>
            <a:spLocks/>
          </p:cNvSpPr>
          <p:nvPr/>
        </p:nvSpPr>
        <p:spPr>
          <a:xfrm>
            <a:off x="409679" y="650271"/>
            <a:ext cx="11182525" cy="969666"/>
          </a:xfrm>
          <a:prstGeom prst="rect">
            <a:avLst/>
          </a:prstGeom>
          <a:solidFill>
            <a:schemeClr val="bg1">
              <a:alpha val="6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8EFE20-81C5-4784-A443-41EAB66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893017"/>
            <a:ext cx="11110914" cy="936000"/>
          </a:xfrm>
        </p:spPr>
        <p:txBody>
          <a:bodyPr/>
          <a:lstStyle/>
          <a:p>
            <a:r>
              <a:rPr lang="en-GB"/>
              <a:t>Emphasis of this study is on wholesale benefits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37BBB8-FF6F-419D-A830-7F1C2AB3EA21}"/>
              </a:ext>
            </a:extLst>
          </p:cNvPr>
          <p:cNvSpPr>
            <a:spLocks/>
          </p:cNvSpPr>
          <p:nvPr/>
        </p:nvSpPr>
        <p:spPr>
          <a:xfrm>
            <a:off x="409679" y="2079306"/>
            <a:ext cx="2641772" cy="35240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77F44-8855-46AF-B4E8-2053A27AD0CF}"/>
              </a:ext>
            </a:extLst>
          </p:cNvPr>
          <p:cNvSpPr>
            <a:spLocks/>
          </p:cNvSpPr>
          <p:nvPr/>
        </p:nvSpPr>
        <p:spPr>
          <a:xfrm>
            <a:off x="3285573" y="2075114"/>
            <a:ext cx="2575097" cy="3528244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E7E8F-ADB3-4133-80E9-4B50AEE835FE}"/>
              </a:ext>
            </a:extLst>
          </p:cNvPr>
          <p:cNvSpPr>
            <a:spLocks/>
          </p:cNvSpPr>
          <p:nvPr/>
        </p:nvSpPr>
        <p:spPr>
          <a:xfrm>
            <a:off x="6094792" y="2075114"/>
            <a:ext cx="2603672" cy="3528244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C4639-B22D-475E-BE84-B7036B67B455}"/>
              </a:ext>
            </a:extLst>
          </p:cNvPr>
          <p:cNvSpPr>
            <a:spLocks/>
          </p:cNvSpPr>
          <p:nvPr/>
        </p:nvSpPr>
        <p:spPr>
          <a:xfrm>
            <a:off x="8963344" y="2075114"/>
            <a:ext cx="2603672" cy="3528244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C8B541-0EC1-4B37-A468-4254AA9A9D2C}"/>
              </a:ext>
            </a:extLst>
          </p:cNvPr>
          <p:cNvSpPr txBox="1">
            <a:spLocks/>
          </p:cNvSpPr>
          <p:nvPr/>
        </p:nvSpPr>
        <p:spPr>
          <a:xfrm>
            <a:off x="434867" y="2308845"/>
            <a:ext cx="229646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200" b="1">
                <a:solidFill>
                  <a:schemeClr val="bg1"/>
                </a:solidFill>
              </a:rPr>
              <a:t>WHOLESALE MODELLING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A7C6C-49CF-4869-B18C-3B899ECEB6E4}"/>
              </a:ext>
            </a:extLst>
          </p:cNvPr>
          <p:cNvSpPr txBox="1">
            <a:spLocks/>
          </p:cNvSpPr>
          <p:nvPr/>
        </p:nvSpPr>
        <p:spPr>
          <a:xfrm>
            <a:off x="3535246" y="2308845"/>
            <a:ext cx="229466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>
                <a:solidFill>
                  <a:schemeClr val="bg1"/>
                </a:solidFill>
              </a:rPr>
              <a:t>MAIN SCENARIO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2D912-576F-418D-97DB-DF6176667335}"/>
              </a:ext>
            </a:extLst>
          </p:cNvPr>
          <p:cNvSpPr txBox="1">
            <a:spLocks/>
          </p:cNvSpPr>
          <p:nvPr/>
        </p:nvSpPr>
        <p:spPr>
          <a:xfrm>
            <a:off x="6315355" y="2308845"/>
            <a:ext cx="257073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>
                <a:solidFill>
                  <a:schemeClr val="bg1"/>
                </a:solidFill>
              </a:rPr>
              <a:t>REFERENCE SCENARIO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A0B0B5-45E6-4778-B670-67C3A39FD48F}"/>
              </a:ext>
            </a:extLst>
          </p:cNvPr>
          <p:cNvSpPr txBox="1">
            <a:spLocks/>
          </p:cNvSpPr>
          <p:nvPr/>
        </p:nvSpPr>
        <p:spPr>
          <a:xfrm>
            <a:off x="9144863" y="2296946"/>
            <a:ext cx="229466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>
                <a:solidFill>
                  <a:schemeClr val="bg1"/>
                </a:solidFill>
              </a:rPr>
              <a:t>GENERATION ADEQUACY, BALANCING AND GRID INFRASTRUCTURE</a:t>
            </a:r>
            <a:endParaRPr lang="en-GB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FF343D-2070-4C50-8E81-1649CA0306A2}"/>
              </a:ext>
            </a:extLst>
          </p:cNvPr>
          <p:cNvSpPr txBox="1">
            <a:spLocks/>
          </p:cNvSpPr>
          <p:nvPr/>
        </p:nvSpPr>
        <p:spPr>
          <a:xfrm>
            <a:off x="558471" y="2976701"/>
            <a:ext cx="2294702" cy="20925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DNV has used a fundamental market model that simulates the day-ahead spot price by optimizing the unit commit-</a:t>
            </a:r>
            <a:r>
              <a:rPr lang="en-GB" sz="1200" err="1">
                <a:solidFill>
                  <a:schemeClr val="bg1"/>
                </a:solidFill>
              </a:rPr>
              <a:t>ment</a:t>
            </a:r>
            <a:r>
              <a:rPr lang="en-GB" sz="1200">
                <a:solidFill>
                  <a:schemeClr val="bg1"/>
                </a:solidFill>
              </a:rPr>
              <a:t> and economic dispatch of electricity generation</a:t>
            </a:r>
            <a:endParaRPr lang="en-GB" sz="1200">
              <a:solidFill>
                <a:schemeClr val="bg1"/>
              </a:solidFill>
              <a:cs typeface="Arial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It contains a representation of generation, commodity prices, demand and interconnectivity for all bidding zones in EU 27 </a:t>
            </a:r>
            <a:endParaRPr lang="en-GB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8DB6E6-27D6-4502-A965-94F6D523B1F8}"/>
              </a:ext>
            </a:extLst>
          </p:cNvPr>
          <p:cNvSpPr txBox="1">
            <a:spLocks/>
          </p:cNvSpPr>
          <p:nvPr/>
        </p:nvSpPr>
        <p:spPr>
          <a:xfrm>
            <a:off x="3478157" y="2996974"/>
            <a:ext cx="2189927" cy="177587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Based on Fit-for-55 and </a:t>
            </a:r>
            <a:r>
              <a:rPr lang="en-GB" sz="1200" dirty="0" err="1">
                <a:solidFill>
                  <a:schemeClr val="bg1"/>
                </a:solidFill>
              </a:rPr>
              <a:t>REPower</a:t>
            </a:r>
            <a:r>
              <a:rPr lang="en-GB" sz="1200" dirty="0">
                <a:solidFill>
                  <a:schemeClr val="bg1"/>
                </a:solidFill>
              </a:rPr>
              <a:t> policy targets</a:t>
            </a:r>
            <a:endParaRPr lang="en-GB" sz="1200" dirty="0">
              <a:solidFill>
                <a:schemeClr val="bg1"/>
              </a:solidFill>
              <a:cs typeface="Arial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Assets such as EV chargers, heat pumps, industrial load, batteries are fully exposed to the market, within technical and user’s constraints.</a:t>
            </a:r>
            <a:endParaRPr lang="en-GB" sz="1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D697F7-E937-4D36-B565-A73BC1E9B622}"/>
              </a:ext>
            </a:extLst>
          </p:cNvPr>
          <p:cNvSpPr txBox="1">
            <a:spLocks/>
          </p:cNvSpPr>
          <p:nvPr/>
        </p:nvSpPr>
        <p:spPr>
          <a:xfrm>
            <a:off x="6225464" y="3023394"/>
            <a:ext cx="2342327" cy="26653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In the “no-DSF” scenario, all DSF has been regarded as fully price-inelastic</a:t>
            </a:r>
            <a:endParaRPr lang="en-GB" sz="1200" dirty="0">
              <a:solidFill>
                <a:schemeClr val="bg1"/>
              </a:solidFill>
              <a:cs typeface="Arial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With some DSF already participating in markets, this reference scenario should not be considered as “</a:t>
            </a:r>
            <a:r>
              <a:rPr lang="en-GB" sz="1200" dirty="0" err="1">
                <a:solidFill>
                  <a:schemeClr val="bg1"/>
                </a:solidFill>
              </a:rPr>
              <a:t>BaU</a:t>
            </a:r>
            <a:r>
              <a:rPr lang="en-GB" sz="1200" dirty="0">
                <a:solidFill>
                  <a:schemeClr val="bg1"/>
                </a:solidFill>
              </a:rPr>
              <a:t>"</a:t>
            </a:r>
            <a:endParaRPr lang="en-GB" sz="1200" dirty="0">
              <a:solidFill>
                <a:schemeClr val="bg1"/>
              </a:solidFill>
              <a:cs typeface="Arial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The results provide an indication of the missed opportunity when DSF is not fully deployed</a:t>
            </a:r>
            <a:endParaRPr lang="en-GB" sz="1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0AE119-FB9A-4390-B97D-BECCE4280BA7}"/>
              </a:ext>
            </a:extLst>
          </p:cNvPr>
          <p:cNvSpPr txBox="1">
            <a:spLocks/>
          </p:cNvSpPr>
          <p:nvPr/>
        </p:nvSpPr>
        <p:spPr>
          <a:xfrm>
            <a:off x="9129609" y="3023394"/>
            <a:ext cx="2309920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1200">
                <a:solidFill>
                  <a:schemeClr val="bg1"/>
                </a:solidFill>
              </a:rPr>
              <a:t>Benefits have been calculated outside the market model.</a:t>
            </a:r>
            <a:endParaRPr lang="en-GB" sz="1200">
              <a:solidFill>
                <a:schemeClr val="bg1"/>
              </a:solidFill>
              <a:cs typeface="Arial"/>
            </a:endParaRPr>
          </a:p>
          <a:p>
            <a:pPr marL="180975" indent="-1809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1200">
                <a:solidFill>
                  <a:schemeClr val="bg1"/>
                </a:solidFill>
              </a:rPr>
              <a:t>Calculations are based on market model data and results, as well as on literature.</a:t>
            </a:r>
            <a:endParaRPr lang="en-GB" sz="1200">
              <a:solidFill>
                <a:schemeClr val="bg1"/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2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7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DAFD07B-E4F4-4958-8CA5-C2E8ABD33E66}"/>
              </a:ext>
            </a:extLst>
          </p:cNvPr>
          <p:cNvSpPr txBox="1"/>
          <p:nvPr/>
        </p:nvSpPr>
        <p:spPr>
          <a:xfrm>
            <a:off x="6606563" y="28016"/>
            <a:ext cx="5593263" cy="684802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2000" dirty="0" err="1">
              <a:solidFill>
                <a:schemeClr val="accent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7326C3-5EFA-4217-8311-42BE58EE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63" y="531572"/>
            <a:ext cx="5124202" cy="584994"/>
          </a:xfrm>
        </p:spPr>
        <p:txBody>
          <a:bodyPr/>
          <a:lstStyle/>
          <a:p>
            <a:r>
              <a:rPr lang="en-GB" sz="3200"/>
              <a:t>Quantitative results for 2030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591CE-A0FB-4E9E-B66A-B865DBACB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174" y="1196752"/>
            <a:ext cx="5304254" cy="5328592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>
                <a:solidFill>
                  <a:srgbClr val="000000"/>
                </a:solidFill>
              </a:rPr>
              <a:t>Wholesale benefits</a:t>
            </a:r>
          </a:p>
          <a:p>
            <a:pPr marL="180975" lvl="1" indent="-180975">
              <a:buClr>
                <a:srgbClr val="0070C0"/>
              </a:buClr>
            </a:pPr>
            <a:r>
              <a:rPr lang="en-GB" sz="1400" b="1" i="0" u="none" strike="noStrike" baseline="0" dirty="0">
                <a:solidFill>
                  <a:srgbClr val="009FE4"/>
                </a:solidFill>
              </a:rPr>
              <a:t>€301,5 billion </a:t>
            </a: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in indirect annual benefits from reductions in energy prices</a:t>
            </a:r>
          </a:p>
          <a:p>
            <a:pPr marL="180975" lvl="1" indent="-180975">
              <a:buClr>
                <a:srgbClr val="0070C0"/>
              </a:buClr>
            </a:pPr>
            <a:r>
              <a:rPr lang="en-GB" sz="1400" b="1" i="0" u="none" strike="noStrike" baseline="0" dirty="0">
                <a:solidFill>
                  <a:srgbClr val="009FE4"/>
                </a:solidFill>
              </a:rPr>
              <a:t>€4.6 billion (5%) </a:t>
            </a:r>
            <a:r>
              <a:rPr lang="en-GB" sz="1400" b="0" i="0" u="none" strike="noStrike" baseline="0" dirty="0">
                <a:solidFill>
                  <a:srgbClr val="000000"/>
                </a:solidFill>
              </a:rPr>
              <a:t>savings </a:t>
            </a:r>
            <a:r>
              <a:rPr lang="en-GB" sz="1400" b="0" i="0" u="none" strike="noStrike" baseline="0" dirty="0">
                <a:solidFill>
                  <a:srgbClr val="000000"/>
                </a:solidFill>
                <a:cs typeface="Calibri Light" panose="020F0302020204030204" pitchFamily="34" charset="0"/>
              </a:rPr>
              <a:t>due to lower costs to generate </a:t>
            </a:r>
            <a:r>
              <a:rPr lang="en-GB" sz="1400" i="0" u="none" strike="noStrike" baseline="0" dirty="0">
                <a:solidFill>
                  <a:srgbClr val="000000"/>
                </a:solidFill>
                <a:cs typeface="Calibri Light" panose="020F0302020204030204" pitchFamily="34" charset="0"/>
              </a:rPr>
              <a:t>electricity</a:t>
            </a:r>
          </a:p>
          <a:p>
            <a:pPr marL="180975" lvl="1" indent="-180975">
              <a:buClr>
                <a:srgbClr val="0070C0"/>
              </a:buClr>
            </a:pPr>
            <a:r>
              <a:rPr lang="en-GB" sz="1400" b="1" dirty="0">
                <a:solidFill>
                  <a:srgbClr val="009FE4"/>
                </a:solidFill>
              </a:rPr>
              <a:t>Renewable energy </a:t>
            </a:r>
            <a:r>
              <a:rPr lang="en-GB" sz="1400" b="0" i="0" u="none" strike="noStrike" baseline="0" dirty="0">
                <a:solidFill>
                  <a:srgbClr val="000000"/>
                </a:solidFill>
                <a:cs typeface="Calibri Light" panose="020F0302020204030204" pitchFamily="34" charset="0"/>
              </a:rPr>
              <a:t>curtailment reduces by </a:t>
            </a:r>
            <a:r>
              <a:rPr lang="en-GB" sz="1400" b="1" i="0" u="none" strike="noStrike" baseline="0" dirty="0">
                <a:solidFill>
                  <a:srgbClr val="009FE4"/>
                </a:solidFill>
                <a:cs typeface="Calibri Light" panose="020F0302020204030204" pitchFamily="34" charset="0"/>
              </a:rPr>
              <a:t>15.5 TWh </a:t>
            </a: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(61%) </a:t>
            </a:r>
          </a:p>
          <a:p>
            <a:pPr marL="180975" lvl="1" indent="-180975">
              <a:buClr>
                <a:srgbClr val="0070C0"/>
              </a:buClr>
            </a:pPr>
            <a:r>
              <a:rPr lang="en-GB" sz="1400" b="1" i="0" u="none" strike="noStrike" baseline="0" dirty="0">
                <a:solidFill>
                  <a:srgbClr val="009FE4"/>
                </a:solidFill>
              </a:rPr>
              <a:t>37.5 million tonnes </a:t>
            </a: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(8%) saved in annual GHG emission</a:t>
            </a:r>
          </a:p>
          <a:p>
            <a:pPr marL="0" indent="0" algn="l">
              <a:buNone/>
            </a:pPr>
            <a:br>
              <a:rPr lang="en-GB" sz="1400" b="1" i="0" u="none" strike="noStrike" baseline="0" dirty="0">
                <a:solidFill>
                  <a:srgbClr val="000000"/>
                </a:solidFill>
              </a:rPr>
            </a:br>
            <a:r>
              <a:rPr lang="en-GB" sz="1400" b="1" i="0" u="none" strike="noStrike" baseline="0" dirty="0">
                <a:solidFill>
                  <a:srgbClr val="000000"/>
                </a:solidFill>
              </a:rPr>
              <a:t>System benefits</a:t>
            </a:r>
          </a:p>
          <a:p>
            <a:pPr marL="180975" lvl="1" indent="-180975">
              <a:buClr>
                <a:schemeClr val="accent3"/>
              </a:buClr>
            </a:pP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Avoidance of at least </a:t>
            </a:r>
            <a:r>
              <a:rPr lang="en-GB" sz="1400" b="1" dirty="0">
                <a:solidFill>
                  <a:srgbClr val="009FE4"/>
                </a:solidFill>
              </a:rPr>
              <a:t>60 GW of generation capacity</a:t>
            </a:r>
            <a:endParaRPr lang="en-GB" sz="1400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180975" lvl="1" indent="-180975">
              <a:buClr>
                <a:schemeClr val="accent3"/>
              </a:buClr>
            </a:pP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Savings in European </a:t>
            </a:r>
            <a:r>
              <a:rPr lang="en-GB" sz="1400" b="1" dirty="0">
                <a:solidFill>
                  <a:srgbClr val="009FE4"/>
                </a:solidFill>
              </a:rPr>
              <a:t>balancing</a:t>
            </a: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 markets of </a:t>
            </a:r>
            <a:r>
              <a:rPr lang="en-GB" sz="1400" b="1" i="0" u="none" strike="noStrike" baseline="0" dirty="0">
                <a:solidFill>
                  <a:srgbClr val="009FE4"/>
                </a:solidFill>
              </a:rPr>
              <a:t>€262–690 million</a:t>
            </a:r>
          </a:p>
          <a:p>
            <a:pPr marL="180975" lvl="1" indent="-180975">
              <a:buClr>
                <a:schemeClr val="accent3"/>
              </a:buClr>
            </a:pPr>
            <a:r>
              <a:rPr lang="en-GB" sz="1400" b="1" dirty="0">
                <a:solidFill>
                  <a:srgbClr val="009FE4"/>
                </a:solidFill>
              </a:rPr>
              <a:t>€11.1–29.1 billion </a:t>
            </a: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saved in </a:t>
            </a:r>
            <a:r>
              <a:rPr lang="en-GB" sz="1400" b="1" dirty="0">
                <a:solidFill>
                  <a:srgbClr val="009FE4"/>
                </a:solidFill>
              </a:rPr>
              <a:t>grid investment </a:t>
            </a: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needs annually</a:t>
            </a:r>
          </a:p>
          <a:p>
            <a:pPr marL="0" lvl="1" indent="0">
              <a:buClr>
                <a:schemeClr val="accent3"/>
              </a:buClr>
              <a:buNone/>
            </a:pPr>
            <a:br>
              <a:rPr lang="en-GB" sz="1400" b="1" dirty="0">
                <a:solidFill>
                  <a:srgbClr val="000000"/>
                </a:solidFill>
                <a:cs typeface="Calibri Light" panose="020F0302020204030204" pitchFamily="34" charset="0"/>
              </a:rPr>
            </a:br>
            <a:r>
              <a:rPr lang="en-GB" sz="1400" b="1" dirty="0">
                <a:solidFill>
                  <a:srgbClr val="000000"/>
                </a:solidFill>
              </a:rPr>
              <a:t>In summary, benefits for consumers</a:t>
            </a:r>
          </a:p>
          <a:p>
            <a:pPr marL="180975" lvl="1" indent="-180975">
              <a:buClr>
                <a:schemeClr val="accent3"/>
              </a:buClr>
            </a:pP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Customers with flexible assets benefit directly (</a:t>
            </a:r>
            <a:r>
              <a:rPr lang="en-US" sz="1400" dirty="0">
                <a:solidFill>
                  <a:srgbClr val="000000"/>
                </a:solidFill>
                <a:cs typeface="Calibri Light" panose="020F0302020204030204" pitchFamily="34" charset="0"/>
              </a:rPr>
              <a:t>more than </a:t>
            </a:r>
            <a:br>
              <a:rPr lang="en-US" sz="1400" dirty="0">
                <a:solidFill>
                  <a:srgbClr val="000000"/>
                </a:solidFill>
                <a:cs typeface="Calibri Light" panose="020F0302020204030204" pitchFamily="34" charset="0"/>
              </a:rPr>
            </a:br>
            <a:r>
              <a:rPr lang="en-US" sz="1400" b="1" dirty="0">
                <a:solidFill>
                  <a:srgbClr val="009FE4"/>
                </a:solidFill>
              </a:rPr>
              <a:t>€71 billion </a:t>
            </a:r>
            <a:r>
              <a:rPr lang="en-US" sz="1400" dirty="0">
                <a:solidFill>
                  <a:srgbClr val="000000"/>
                </a:solidFill>
                <a:cs typeface="Calibri Light" panose="020F0302020204030204" pitchFamily="34" charset="0"/>
              </a:rPr>
              <a:t>per year)</a:t>
            </a:r>
          </a:p>
          <a:p>
            <a:pPr marL="180975" lvl="1" indent="-180975">
              <a:buClr>
                <a:schemeClr val="accent3"/>
              </a:buClr>
            </a:pPr>
            <a:r>
              <a:rPr lang="en-US" sz="1400" dirty="0">
                <a:solidFill>
                  <a:srgbClr val="000000"/>
                </a:solidFill>
                <a:cs typeface="Calibri Light" panose="020F0302020204030204" pitchFamily="34" charset="0"/>
              </a:rPr>
              <a:t>All customers benefit from lower wholesale prices and system costs (over </a:t>
            </a:r>
            <a:r>
              <a:rPr lang="en-GB" sz="1400" b="1" i="0" u="none" strike="noStrike" baseline="0" dirty="0">
                <a:solidFill>
                  <a:srgbClr val="009FE4"/>
                </a:solidFill>
              </a:rPr>
              <a:t>€</a:t>
            </a:r>
            <a:r>
              <a:rPr lang="en-GB" sz="1400" b="1" dirty="0">
                <a:solidFill>
                  <a:srgbClr val="009FE4"/>
                </a:solidFill>
              </a:rPr>
              <a:t>300 billion per year</a:t>
            </a:r>
            <a:r>
              <a:rPr lang="en-GB" sz="1400" dirty="0">
                <a:solidFill>
                  <a:srgbClr val="000000"/>
                </a:solidFill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4FB8DC-F6BC-4581-9227-01C6A0AA11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947826" y="6395038"/>
            <a:ext cx="756000" cy="3228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88249-10B8-4662-8F52-15DF32F0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94C3B8-A7CD-43A9-AB39-8FBBB0649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677" y="396587"/>
            <a:ext cx="4541914" cy="2743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10C75-5B0D-442B-873C-B3AA268D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677" y="3508596"/>
            <a:ext cx="4541914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5B9F492-E5DF-4521-89B9-E9D167BBA1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61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F709DE-AB7C-4F93-9603-C317AD2B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Recommendations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AABBE-EDE0-4FE8-BE2F-9BA8005DBF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31200" y="1340768"/>
            <a:ext cx="5018400" cy="4977482"/>
          </a:xfrm>
        </p:spPr>
        <p:txBody>
          <a:bodyPr vert="horz" lIns="0" tIns="0" rIns="0" bIns="0" rtlCol="0" anchor="t">
            <a:noAutofit/>
          </a:bodyPr>
          <a:lstStyle/>
          <a:p>
            <a:pPr marL="265113" indent="-265113">
              <a:buFont typeface="+mj-lt"/>
              <a:buAutoNum type="arabicPeriod"/>
            </a:pPr>
            <a:r>
              <a:rPr lang="en-GB" sz="1600" b="0" i="0" u="none" strike="noStrike" baseline="0" dirty="0">
                <a:latin typeface="+mj-lt"/>
              </a:rPr>
              <a:t>Assess </a:t>
            </a:r>
            <a:r>
              <a:rPr lang="en-GB" sz="1600" b="0" i="0" u="none" strike="noStrike" baseline="0">
                <a:latin typeface="+mj-lt"/>
              </a:rPr>
              <a:t>and resolve </a:t>
            </a:r>
            <a:r>
              <a:rPr lang="en-GB" sz="1600" b="0" i="0" u="none" strike="noStrike" baseline="0" dirty="0">
                <a:latin typeface="+mj-lt"/>
              </a:rPr>
              <a:t>any regulatory, economic and/or business (case) challenges that may cause </a:t>
            </a:r>
            <a:r>
              <a:rPr lang="en-GB" sz="1600" b="1" dirty="0">
                <a:solidFill>
                  <a:srgbClr val="00B0F0"/>
                </a:solidFill>
                <a:latin typeface="+mj-lt"/>
              </a:rPr>
              <a:t>bottlenecks</a:t>
            </a:r>
            <a:r>
              <a:rPr lang="en-GB" sz="1600" b="0" i="0" u="none" strike="noStrike" baseline="0" dirty="0">
                <a:latin typeface="+mj-lt"/>
              </a:rPr>
              <a:t> to further DSF deployment</a:t>
            </a:r>
            <a:endParaRPr lang="en-GB" sz="1600" b="1" dirty="0">
              <a:solidFill>
                <a:srgbClr val="009FE4"/>
              </a:solidFill>
              <a:latin typeface="+mj-lt"/>
            </a:endParaRPr>
          </a:p>
          <a:p>
            <a:pPr marL="265113" indent="-265113">
              <a:buFont typeface="+mj-lt"/>
              <a:buAutoNum type="arabicPeriod"/>
            </a:pPr>
            <a:r>
              <a:rPr lang="en-US" sz="1600" b="0" i="0" u="none" strike="noStrike" baseline="0" dirty="0">
                <a:latin typeface="+mj-lt"/>
              </a:rPr>
              <a:t>Investigate to what extent the full potential will develop on its own – assuming all regulatory barriers are removed – or whether </a:t>
            </a:r>
            <a:r>
              <a:rPr lang="en-US" sz="1600" b="1" dirty="0">
                <a:solidFill>
                  <a:srgbClr val="00B0F0"/>
                </a:solidFill>
                <a:latin typeface="+mj-lt"/>
              </a:rPr>
              <a:t>additional incentives </a:t>
            </a:r>
            <a:r>
              <a:rPr lang="en-US" sz="1600" b="0" i="0" u="none" strike="noStrike" baseline="0" dirty="0">
                <a:latin typeface="+mj-lt"/>
              </a:rPr>
              <a:t>are needed, as we have seen and continue to see for batteries, </a:t>
            </a:r>
            <a:r>
              <a:rPr lang="en-US" sz="1600" b="0" i="0" u="none" strike="noStrike" baseline="0" dirty="0" err="1">
                <a:latin typeface="+mj-lt"/>
              </a:rPr>
              <a:t>electrolysers</a:t>
            </a:r>
            <a:r>
              <a:rPr lang="en-US" sz="1600" b="0" i="0" u="none" strike="noStrike" baseline="0" dirty="0">
                <a:latin typeface="+mj-lt"/>
              </a:rPr>
              <a:t>, </a:t>
            </a:r>
            <a:r>
              <a:rPr lang="en-GB" sz="1600" b="0" i="0" u="none" strike="noStrike" baseline="0" dirty="0">
                <a:latin typeface="+mj-lt"/>
              </a:rPr>
              <a:t>and renewables</a:t>
            </a:r>
            <a:r>
              <a:rPr lang="en-GB" sz="1600" dirty="0">
                <a:latin typeface="+mj-lt"/>
              </a:rPr>
              <a:t> </a:t>
            </a:r>
            <a:endParaRPr lang="en-GB" sz="1600" b="0" i="0" u="none" strike="noStrike" baseline="0" dirty="0">
              <a:latin typeface="+mj-lt"/>
            </a:endParaRPr>
          </a:p>
          <a:p>
            <a:pPr marL="265113" indent="-265113" algn="l">
              <a:buFont typeface="+mj-lt"/>
              <a:buAutoNum type="arabicPeriod"/>
            </a:pPr>
            <a:r>
              <a:rPr lang="en-GB" sz="1600" b="1" dirty="0">
                <a:solidFill>
                  <a:srgbClr val="009FE4"/>
                </a:solidFill>
                <a:latin typeface="+mj-lt"/>
              </a:rPr>
              <a:t>Improve transparency </a:t>
            </a:r>
            <a:r>
              <a:rPr lang="en-GB" sz="1600" b="0" i="0" u="none" strike="noStrike" baseline="0" dirty="0">
                <a:latin typeface="+mj-lt"/>
              </a:rPr>
              <a:t>on the current deployment of DSF throughout EU 27 by introducing </a:t>
            </a:r>
            <a:r>
              <a:rPr lang="en-GB" sz="1600" b="1" dirty="0">
                <a:solidFill>
                  <a:srgbClr val="009FE4"/>
                </a:solidFill>
                <a:latin typeface="+mj-lt"/>
              </a:rPr>
              <a:t>market monitoring</a:t>
            </a:r>
            <a:r>
              <a:rPr lang="en-GB" sz="1600" b="0" i="0" u="none" strike="noStrike" baseline="0" dirty="0">
                <a:latin typeface="+mj-lt"/>
              </a:rPr>
              <a:t> on DSF availability and deployment</a:t>
            </a:r>
          </a:p>
          <a:p>
            <a:pPr marL="265113" indent="-265113" algn="l">
              <a:buFont typeface="+mj-lt"/>
              <a:buAutoNum type="arabicPeriod"/>
            </a:pPr>
            <a:r>
              <a:rPr lang="en-GB" sz="1600" b="0" i="0" u="none" strike="noStrike" baseline="0" dirty="0">
                <a:latin typeface="+mj-lt"/>
              </a:rPr>
              <a:t>Further investigate the quantification of </a:t>
            </a:r>
            <a:r>
              <a:rPr lang="en-GB" sz="1600" b="1" dirty="0">
                <a:solidFill>
                  <a:srgbClr val="009FE4"/>
                </a:solidFill>
                <a:latin typeface="+mj-lt"/>
              </a:rPr>
              <a:t>infrastructural benefits </a:t>
            </a:r>
            <a:r>
              <a:rPr lang="en-GB" sz="1600" b="0" i="0" u="none" strike="noStrike" baseline="0" dirty="0">
                <a:latin typeface="+mj-lt"/>
              </a:rPr>
              <a:t>of DSF</a:t>
            </a:r>
            <a:endParaRPr lang="en-GB" sz="1600" dirty="0">
              <a:latin typeface="+mj-lt"/>
            </a:endParaRPr>
          </a:p>
          <a:p>
            <a:pPr marL="265113" indent="-265113">
              <a:buFont typeface="+mj-lt"/>
              <a:buAutoNum type="arabicPeriod"/>
            </a:pPr>
            <a:r>
              <a:rPr lang="en-GB" sz="1600" dirty="0">
                <a:latin typeface="+mj-lt"/>
              </a:rPr>
              <a:t>Investigate </a:t>
            </a:r>
            <a:r>
              <a:rPr lang="en-GB" sz="1600" b="1" dirty="0">
                <a:solidFill>
                  <a:srgbClr val="009FE4"/>
                </a:solidFill>
                <a:latin typeface="+mj-lt"/>
              </a:rPr>
              <a:t>energy-efficiency potential</a:t>
            </a:r>
            <a:r>
              <a:rPr lang="en-GB" sz="1600" dirty="0">
                <a:latin typeface="+mj-lt"/>
              </a:rPr>
              <a:t> resulting from DSF deployment</a:t>
            </a:r>
          </a:p>
          <a:p>
            <a:pPr marL="0" indent="0">
              <a:buNone/>
            </a:pPr>
            <a:endParaRPr lang="en-GB" dirty="0"/>
          </a:p>
          <a:p>
            <a:pPr marL="179705" indent="-179705"/>
            <a:endParaRPr lang="en-GB" dirty="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FB0CB-289C-46A1-BF1E-044A83C5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36C63-3370-40CC-A68B-A5A38104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Demand-side flexibility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8D4F6-1197-4C74-8A1A-A927165EB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Quantification of the benefits in 2030 for EU-27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B726E-FB32-4BE7-A175-AA81ADFB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FE0E5-DD38-4845-9DD7-71DAD8FBE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hans.deheer@dnv.com</a:t>
            </a:r>
          </a:p>
        </p:txBody>
      </p:sp>
    </p:spTree>
    <p:extLst>
      <p:ext uri="{BB962C8B-B14F-4D97-AF65-F5344CB8AC3E}">
        <p14:creationId xmlns:p14="http://schemas.microsoft.com/office/powerpoint/2010/main" val="1727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Company wide.potx" id="{5FA751A9-6D73-412A-8F09-EB0D75CA9282}" vid="{4514F516-D87A-4E24-9438-9CD076077051}"/>
    </a:ext>
  </a:extLst>
</a:theme>
</file>

<file path=ppt/theme/theme2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3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A25D178DB2248B186D77AAEF46F56" ma:contentTypeVersion="10" ma:contentTypeDescription="Create a new document." ma:contentTypeScope="" ma:versionID="61c31936b793e96fde28308f5e133f6c">
  <xsd:schema xmlns:xsd="http://www.w3.org/2001/XMLSchema" xmlns:xs="http://www.w3.org/2001/XMLSchema" xmlns:p="http://schemas.microsoft.com/office/2006/metadata/properties" xmlns:ns2="2360d3a3-65df-4ead-b0bf-8a28a42346ee" xmlns:ns3="6086161b-76bb-41d9-8520-829507086b02" targetNamespace="http://schemas.microsoft.com/office/2006/metadata/properties" ma:root="true" ma:fieldsID="9849788f84649c87760036749c164bc4" ns2:_="" ns3:_="">
    <xsd:import namespace="2360d3a3-65df-4ead-b0bf-8a28a42346ee"/>
    <xsd:import namespace="6086161b-76bb-41d9-8520-829507086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0d3a3-65df-4ead-b0bf-8a28a4234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6161b-76bb-41d9-8520-829507086b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FE3C28-E4A0-4FCC-885B-CBC6821E56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43C182-17F0-484C-B6A8-B6F541F461F3}">
  <ds:schemaRefs>
    <ds:schemaRef ds:uri="2360d3a3-65df-4ead-b0bf-8a28a42346ee"/>
    <ds:schemaRef ds:uri="6086161b-76bb-41d9-8520-829507086b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6ED5BE-7AAB-493A-9893-CDEB7F6D5438}">
  <ds:schemaRefs>
    <ds:schemaRef ds:uri="2360d3a3-65df-4ead-b0bf-8a28a42346ee"/>
    <ds:schemaRef ds:uri="http://purl.org/dc/terms/"/>
    <ds:schemaRef ds:uri="http://schemas.microsoft.com/office/2006/documentManagement/types"/>
    <ds:schemaRef ds:uri="6086161b-76bb-41d9-8520-829507086b0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DNV Company wide</Template>
  <TotalTime>41</TotalTime>
  <Words>672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Verdana</vt:lpstr>
      <vt:lpstr>DNV</vt:lpstr>
      <vt:lpstr>Demand-side flexibility </vt:lpstr>
      <vt:lpstr>The role of demand-side flexibility in a future, carbon-low energy system</vt:lpstr>
      <vt:lpstr>DSF improves efficiency, reliability and sustainability</vt:lpstr>
      <vt:lpstr>Emphasis of this study is on wholesale benefits </vt:lpstr>
      <vt:lpstr>Quantitative results for 2030</vt:lpstr>
      <vt:lpstr>Recommendations</vt:lpstr>
      <vt:lpstr>Demand-side flexibility</vt:lpstr>
    </vt:vector>
  </TitlesOfParts>
  <Company>DNV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the Energy Transition</dc:title>
  <dc:creator>Parker, Christian</dc:creator>
  <cp:lastModifiedBy>Sáez Armenteros, Aurora</cp:lastModifiedBy>
  <cp:revision>4</cp:revision>
  <dcterms:created xsi:type="dcterms:W3CDTF">2021-09-07T15:31:04Z</dcterms:created>
  <dcterms:modified xsi:type="dcterms:W3CDTF">2022-09-28T10:33:57Z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IsCodeFreeTemplate">
    <vt:lpwstr>True</vt:lpwstr>
  </property>
  <property fmtid="{D5CDD505-2E9C-101B-9397-08002B2CF9AE}" pid="4" name="ForceDocumentInfoDialog">
    <vt:lpwstr>True</vt:lpwstr>
  </property>
  <property fmtid="{D5CDD505-2E9C-101B-9397-08002B2CF9AE}" pid="5" name="DocumentInfoFinished">
    <vt:lpwstr>True</vt:lpwstr>
  </property>
  <property fmtid="{D5CDD505-2E9C-101B-9397-08002B2CF9AE}" pid="6" name="MSIP_Label_8f8f0e32-92f1-43cc-a4c8-df58e4a88148_Enabled">
    <vt:lpwstr>true</vt:lpwstr>
  </property>
  <property fmtid="{D5CDD505-2E9C-101B-9397-08002B2CF9AE}" pid="7" name="MSIP_Label_8f8f0e32-92f1-43cc-a4c8-df58e4a88148_SetDate">
    <vt:lpwstr>2021-09-07T16:05:02Z</vt:lpwstr>
  </property>
  <property fmtid="{D5CDD505-2E9C-101B-9397-08002B2CF9AE}" pid="8" name="MSIP_Label_8f8f0e32-92f1-43cc-a4c8-df58e4a88148_Method">
    <vt:lpwstr>Privileged</vt:lpwstr>
  </property>
  <property fmtid="{D5CDD505-2E9C-101B-9397-08002B2CF9AE}" pid="9" name="MSIP_Label_8f8f0e32-92f1-43cc-a4c8-df58e4a88148_Name">
    <vt:lpwstr>8f8f0e32-92f1-43cc-a4c8-df58e4a88148</vt:lpwstr>
  </property>
  <property fmtid="{D5CDD505-2E9C-101B-9397-08002B2CF9AE}" pid="10" name="MSIP_Label_8f8f0e32-92f1-43cc-a4c8-df58e4a88148_SiteId">
    <vt:lpwstr>adf10e2b-b6e9-41d6-be2f-c12bb566019c</vt:lpwstr>
  </property>
  <property fmtid="{D5CDD505-2E9C-101B-9397-08002B2CF9AE}" pid="11" name="MSIP_Label_8f8f0e32-92f1-43cc-a4c8-df58e4a88148_ActionId">
    <vt:lpwstr>3ec10c41-3f64-4b95-84f8-761e01765e49</vt:lpwstr>
  </property>
  <property fmtid="{D5CDD505-2E9C-101B-9397-08002B2CF9AE}" pid="12" name="MSIP_Label_8f8f0e32-92f1-43cc-a4c8-df58e4a88148_ContentBits">
    <vt:lpwstr>0</vt:lpwstr>
  </property>
  <property fmtid="{D5CDD505-2E9C-101B-9397-08002B2CF9AE}" pid="13" name="ContentTypeId">
    <vt:lpwstr>0x010100708A25D178DB2248B186D77AAEF46F56</vt:lpwstr>
  </property>
  <property fmtid="{D5CDD505-2E9C-101B-9397-08002B2CF9AE}" pid="14" name="SD_DocumentLanguageString">
    <vt:lpwstr>English (United Kingdom)</vt:lpwstr>
  </property>
  <property fmtid="{D5CDD505-2E9C-101B-9397-08002B2CF9AE}" pid="15" name="SD_UserprofileName">
    <vt:lpwstr/>
  </property>
  <property fmtid="{D5CDD505-2E9C-101B-9397-08002B2CF9AE}" pid="16" name="SD_DocumentLanguage">
    <vt:lpwstr>en-GB</vt:lpwstr>
  </property>
  <property fmtid="{D5CDD505-2E9C-101B-9397-08002B2CF9AE}" pid="17" name="sdDocumentDate">
    <vt:lpwstr>44832</vt:lpwstr>
  </property>
  <property fmtid="{D5CDD505-2E9C-101B-9397-08002B2CF9AE}" pid="18" name="sdDocumentDateFormat">
    <vt:lpwstr>en-GB:dd MMMM yyyy</vt:lpwstr>
  </property>
</Properties>
</file>